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m4v" ContentType="video/unknown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5" r:id="rId9"/>
    <p:sldId id="264" r:id="rId10"/>
    <p:sldId id="266" r:id="rId11"/>
    <p:sldId id="260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74"/>
  </p:normalViewPr>
  <p:slideViewPr>
    <p:cSldViewPr snapToGrid="0" snapToObjects="1">
      <p:cViewPr>
        <p:scale>
          <a:sx n="112" d="100"/>
          <a:sy n="112" d="100"/>
        </p:scale>
        <p:origin x="24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AFD5F2-BDD5-9447-9771-A67F36C63EAE}" type="datetimeFigureOut">
              <a:rPr lang="en-US" smtClean="0"/>
              <a:t>8/26/17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18B5B7-BCC6-0F49-B4EE-E8F9D892F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354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20602184983_b555ce84a5_o.jp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25" b="12736"/>
          <a:stretch/>
        </p:blipFill>
        <p:spPr>
          <a:xfrm>
            <a:off x="4717" y="1"/>
            <a:ext cx="12187283" cy="3935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73428" y="3965877"/>
            <a:ext cx="9144000" cy="221250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3428" y="6264877"/>
            <a:ext cx="9144000" cy="51280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33400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ColoradoMines.png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4" y="-98425"/>
            <a:ext cx="4031524" cy="6858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9" name="Picture 8" descr="adapt-logo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11" y="-12541"/>
            <a:ext cx="150077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4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AFCE-8E70-514B-9B96-4BF3F99916EB}" type="datetimeFigureOut">
              <a:rPr lang="en-US" smtClean="0"/>
              <a:t>8/26/17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3C26-1788-8D4A-88FD-C74FEED67D6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flipV="1">
            <a:off x="710514" y="0"/>
            <a:ext cx="0" cy="6858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ColoradoMines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672862" y="4621856"/>
            <a:ext cx="4031524" cy="685800"/>
          </a:xfrm>
          <a:prstGeom prst="rect">
            <a:avLst/>
          </a:prstGeom>
        </p:spPr>
      </p:pic>
      <p:pic>
        <p:nvPicPr>
          <p:cNvPr id="9" name="Picture 8" descr="adapt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407489" y="560714"/>
            <a:ext cx="150077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8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AFCE-8E70-514B-9B96-4BF3F99916EB}" type="datetimeFigureOut">
              <a:rPr lang="en-US" smtClean="0"/>
              <a:t>8/26/17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3C26-1788-8D4A-88FD-C74FEED67D6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 rot="10800000" flipV="1">
            <a:off x="11506200" y="0"/>
            <a:ext cx="0" cy="6858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ColoradoMines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33338" y="4621856"/>
            <a:ext cx="4031524" cy="685800"/>
          </a:xfrm>
          <a:prstGeom prst="rect">
            <a:avLst/>
          </a:prstGeom>
        </p:spPr>
      </p:pic>
      <p:pic>
        <p:nvPicPr>
          <p:cNvPr id="9" name="Picture 8" descr="adapt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98711" y="560714"/>
            <a:ext cx="150077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36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533400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ColoradoMines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237" y="-103981"/>
            <a:ext cx="4031524" cy="685800"/>
          </a:xfrm>
          <a:prstGeom prst="rect">
            <a:avLst/>
          </a:prstGeom>
        </p:spPr>
      </p:pic>
      <p:pic>
        <p:nvPicPr>
          <p:cNvPr id="7" name="Picture 6" descr="adapt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0711" y="12438"/>
            <a:ext cx="1500778" cy="50292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061519" y="5153336"/>
            <a:ext cx="701675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smtClean="0">
                <a:latin typeface="cambria" charset="0"/>
                <a:cs typeface="Avenir Heavy"/>
              </a:rPr>
              <a:t>Thank</a:t>
            </a:r>
            <a:r>
              <a:rPr lang="en-US" sz="5000" b="1" baseline="0" dirty="0" smtClean="0">
                <a:latin typeface="cambria" charset="0"/>
                <a:cs typeface="Avenir Heavy"/>
              </a:rPr>
              <a:t> You</a:t>
            </a:r>
            <a:endParaRPr lang="en-US" sz="5000" b="1" dirty="0">
              <a:latin typeface="cambria" charset="0"/>
              <a:cs typeface="Avenir Heavy"/>
            </a:endParaRPr>
          </a:p>
        </p:txBody>
      </p:sp>
      <p:pic>
        <p:nvPicPr>
          <p:cNvPr id="9" name="Picture 8" descr="IMG_7482.jpg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200"/>
          <a:stretch/>
        </p:blipFill>
        <p:spPr>
          <a:xfrm>
            <a:off x="-8407" y="844205"/>
            <a:ext cx="12208813" cy="3492153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104173" y="12438"/>
            <a:ext cx="3119055" cy="499451"/>
            <a:chOff x="104173" y="12438"/>
            <a:chExt cx="3119055" cy="499451"/>
          </a:xfrm>
        </p:grpSpPr>
        <p:sp>
          <p:nvSpPr>
            <p:cNvPr id="10" name="TextBox 9"/>
            <p:cNvSpPr txBox="1"/>
            <p:nvPr userDrawn="1"/>
          </p:nvSpPr>
          <p:spPr>
            <a:xfrm>
              <a:off x="603624" y="35462"/>
              <a:ext cx="26196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b="1" baseline="0" dirty="0" smtClean="0">
                  <a:solidFill>
                    <a:schemeClr val="tx2">
                      <a:lumMod val="75000"/>
                    </a:schemeClr>
                  </a:solidFill>
                  <a:latin typeface="Avenir Heavy"/>
                  <a:cs typeface="Avenir Heavy"/>
                </a:rPr>
                <a:t>The </a:t>
              </a:r>
              <a:r>
                <a:rPr lang="en-US" sz="2400" b="1" baseline="0" dirty="0" err="1" smtClean="0">
                  <a:solidFill>
                    <a:schemeClr val="tx2">
                      <a:lumMod val="75000"/>
                    </a:schemeClr>
                  </a:solidFill>
                  <a:latin typeface="Avenir Heavy"/>
                  <a:cs typeface="Avenir Heavy"/>
                </a:rPr>
                <a:t>BeamTeam</a:t>
              </a:r>
              <a:endParaRPr lang="en-US" sz="2400" b="1" baseline="0" dirty="0">
                <a:solidFill>
                  <a:schemeClr val="tx2">
                    <a:lumMod val="75000"/>
                  </a:schemeClr>
                </a:solidFill>
                <a:latin typeface="Avenir Heavy"/>
                <a:cs typeface="Avenir Heavy"/>
              </a:endParaRPr>
            </a:p>
          </p:txBody>
        </p:sp>
        <p:pic>
          <p:nvPicPr>
            <p:cNvPr id="11" name="Picture 10" descr="beamteam-logo.png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73" y="12438"/>
              <a:ext cx="499451" cy="499451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809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68353"/>
            <a:ext cx="10515600" cy="410860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AFCE-8E70-514B-9B96-4BF3F99916EB}" type="datetimeFigureOut">
              <a:rPr lang="en-US" smtClean="0"/>
              <a:t>8/26/17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3C26-1788-8D4A-88FD-C74FEED67D6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33400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ColoradoMines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4" y="-98425"/>
            <a:ext cx="4031524" cy="685800"/>
          </a:xfrm>
          <a:prstGeom prst="rect">
            <a:avLst/>
          </a:prstGeom>
        </p:spPr>
      </p:pic>
      <p:pic>
        <p:nvPicPr>
          <p:cNvPr id="9" name="Picture 8" descr="adapt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11" y="-12541"/>
            <a:ext cx="150077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879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AFCE-8E70-514B-9B96-4BF3F99916EB}" type="datetimeFigureOut">
              <a:rPr lang="en-US" smtClean="0"/>
              <a:t>8/26/17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3C26-1788-8D4A-88FD-C74FEED67D6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533400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Logo_ColoradoMines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4" y="-98425"/>
            <a:ext cx="4031524" cy="685800"/>
          </a:xfrm>
          <a:prstGeom prst="rect">
            <a:avLst/>
          </a:prstGeom>
        </p:spPr>
      </p:pic>
      <p:pic>
        <p:nvPicPr>
          <p:cNvPr id="9" name="Picture 8" descr="adapt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11" y="-12541"/>
            <a:ext cx="150077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62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08024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54237"/>
            <a:ext cx="5181600" cy="4022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54237"/>
            <a:ext cx="5181600" cy="402272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AFCE-8E70-514B-9B96-4BF3F99916EB}" type="datetimeFigureOut">
              <a:rPr lang="en-US" smtClean="0"/>
              <a:t>8/26/17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3C26-1788-8D4A-88FD-C74FEED67D6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33400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_ColoradoMines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4" y="-98425"/>
            <a:ext cx="4031524" cy="685800"/>
          </a:xfrm>
          <a:prstGeom prst="rect">
            <a:avLst/>
          </a:prstGeom>
        </p:spPr>
      </p:pic>
      <p:pic>
        <p:nvPicPr>
          <p:cNvPr id="10" name="Picture 9" descr="adapt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11" y="-12541"/>
            <a:ext cx="150077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64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15950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9319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838449"/>
            <a:ext cx="5157787" cy="33512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9319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838449"/>
            <a:ext cx="5183188" cy="33512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AFCE-8E70-514B-9B96-4BF3F99916EB}" type="datetimeFigureOut">
              <a:rPr lang="en-US" smtClean="0"/>
              <a:t>8/26/17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3C26-1788-8D4A-88FD-C74FEED67D6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0" y="533400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Logo_ColoradoMines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4" y="-98425"/>
            <a:ext cx="4031524" cy="685800"/>
          </a:xfrm>
          <a:prstGeom prst="rect">
            <a:avLst/>
          </a:prstGeom>
        </p:spPr>
      </p:pic>
      <p:pic>
        <p:nvPicPr>
          <p:cNvPr id="12" name="Picture 11" descr="adapt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11" y="-12541"/>
            <a:ext cx="150077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84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8737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AFCE-8E70-514B-9B96-4BF3F99916EB}" type="datetimeFigureOut">
              <a:rPr lang="en-US" smtClean="0"/>
              <a:t>8/26/17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3C26-1788-8D4A-88FD-C74FEED67D6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533400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ogo_ColoradoMines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4" y="-98425"/>
            <a:ext cx="4031524" cy="685800"/>
          </a:xfrm>
          <a:prstGeom prst="rect">
            <a:avLst/>
          </a:prstGeom>
        </p:spPr>
      </p:pic>
      <p:pic>
        <p:nvPicPr>
          <p:cNvPr id="8" name="Picture 7" descr="adapt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11" y="-12541"/>
            <a:ext cx="150077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76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AFCE-8E70-514B-9B96-4BF3F99916EB}" type="datetimeFigureOut">
              <a:rPr lang="en-US" smtClean="0"/>
              <a:t>8/26/17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3C26-1788-8D4A-88FD-C74FEED67D60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533400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Logo_ColoradoMines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4" y="-98425"/>
            <a:ext cx="4031524" cy="685800"/>
          </a:xfrm>
          <a:prstGeom prst="rect">
            <a:avLst/>
          </a:prstGeom>
        </p:spPr>
      </p:pic>
      <p:pic>
        <p:nvPicPr>
          <p:cNvPr id="7" name="Picture 6" descr="adapt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11" y="-12541"/>
            <a:ext cx="150077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2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877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52700"/>
            <a:ext cx="3932237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AFCE-8E70-514B-9B96-4BF3F99916EB}" type="datetimeFigureOut">
              <a:rPr lang="en-US" smtClean="0"/>
              <a:t>8/26/17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3C26-1788-8D4A-88FD-C74FEED67D6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33400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_ColoradoMines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4" y="-98425"/>
            <a:ext cx="4031524" cy="685800"/>
          </a:xfrm>
          <a:prstGeom prst="rect">
            <a:avLst/>
          </a:prstGeom>
        </p:spPr>
      </p:pic>
      <p:pic>
        <p:nvPicPr>
          <p:cNvPr id="10" name="Picture 9" descr="adapt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11" y="-12541"/>
            <a:ext cx="150077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13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8742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87624"/>
            <a:ext cx="3932237" cy="328136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0FAFCE-8E70-514B-9B96-4BF3F99916EB}" type="datetimeFigureOut">
              <a:rPr lang="en-US" smtClean="0"/>
              <a:t>8/26/17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63C26-1788-8D4A-88FD-C74FEED67D6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533400"/>
            <a:ext cx="121920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Logo_ColoradoMines.png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164" y="-98425"/>
            <a:ext cx="4031524" cy="685800"/>
          </a:xfrm>
          <a:prstGeom prst="rect">
            <a:avLst/>
          </a:prstGeom>
        </p:spPr>
      </p:pic>
      <p:pic>
        <p:nvPicPr>
          <p:cNvPr id="10" name="Picture 9" descr="adapt-logo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411" y="-12541"/>
            <a:ext cx="1500778" cy="50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16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650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68353"/>
            <a:ext cx="10515600" cy="4108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FAFCE-8E70-514B-9B96-4BF3F99916EB}" type="datetimeFigureOut">
              <a:rPr lang="en-US" smtClean="0"/>
              <a:t>8/26/17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63C26-1788-8D4A-88FD-C74FEED67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770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emf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1" Type="http://schemas.microsoft.com/office/2007/relationships/media" Target="../media/media1.m4v"/><Relationship Id="rId2" Type="http://schemas.openxmlformats.org/officeDocument/2006/relationships/video" Target="../media/media1.m4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Hough Transforms for Materials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8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ASTM E111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Find approximate elastic modulus using Hough</a:t>
            </a:r>
            <a:r>
              <a:rPr lang="en-US" dirty="0"/>
              <a:t> </a:t>
            </a:r>
            <a:r>
              <a:rPr lang="en-US" dirty="0" smtClean="0"/>
              <a:t>transform.</a:t>
            </a:r>
          </a:p>
          <a:p>
            <a:r>
              <a:rPr lang="en-US" dirty="0" smtClean="0"/>
              <a:t>Use stress vs. residual strain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 select points and minimize covariance of the fit.</a:t>
            </a:r>
          </a:p>
          <a:p>
            <a:pPr lvl="1"/>
            <a:r>
              <a:rPr lang="en-US" dirty="0" smtClean="0"/>
              <a:t>Defined in ASTM standard</a:t>
            </a:r>
          </a:p>
          <a:p>
            <a:endParaRPr lang="en-U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3562391"/>
            <a:ext cx="2241550" cy="603208"/>
          </a:xfr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25699"/>
            <a:ext cx="6054566" cy="34798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7303552" y="4647715"/>
            <a:ext cx="192198" cy="728025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717070" y="4636066"/>
            <a:ext cx="1861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Keep these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59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Squeezing all information out of every test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58" y="1912938"/>
            <a:ext cx="8400683" cy="49498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3221" y="2011838"/>
            <a:ext cx="1642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Elastic modulus</a:t>
            </a:r>
          </a:p>
          <a:p>
            <a:r>
              <a:rPr lang="en-US" dirty="0" smtClean="0"/>
              <a:t>(with error)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3221" y="3167271"/>
            <a:ext cx="147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Yield strength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296341" y="1908830"/>
            <a:ext cx="1833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Ultimate strength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296341" y="2381170"/>
            <a:ext cx="180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Fracture strength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328465" y="3957398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Toughness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53221" y="4717413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Ductility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328465" y="4902079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Fit quality</a:t>
            </a:r>
            <a:endParaRPr lang="en-US"/>
          </a:p>
        </p:txBody>
      </p:sp>
      <p:cxnSp>
        <p:nvCxnSpPr>
          <p:cNvPr id="12" name="Curved Connector 11"/>
          <p:cNvCxnSpPr>
            <a:stCxn id="4" idx="3"/>
          </p:cNvCxnSpPr>
          <p:nvPr/>
        </p:nvCxnSpPr>
        <p:spPr>
          <a:xfrm>
            <a:off x="1895658" y="2335004"/>
            <a:ext cx="1495724" cy="4616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" idx="3"/>
          </p:cNvCxnSpPr>
          <p:nvPr/>
        </p:nvCxnSpPr>
        <p:spPr>
          <a:xfrm flipV="1">
            <a:off x="1725419" y="3078866"/>
            <a:ext cx="1665963" cy="273071"/>
          </a:xfrm>
          <a:prstGeom prst="curvedConnector3">
            <a:avLst>
              <a:gd name="adj1" fmla="val 5833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9" idx="3"/>
          </p:cNvCxnSpPr>
          <p:nvPr/>
        </p:nvCxnSpPr>
        <p:spPr>
          <a:xfrm>
            <a:off x="1216946" y="4902079"/>
            <a:ext cx="3980087" cy="908412"/>
          </a:xfrm>
          <a:prstGeom prst="curvedConnector3">
            <a:avLst>
              <a:gd name="adj1" fmla="val 3691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8" idx="1"/>
          </p:cNvCxnSpPr>
          <p:nvPr/>
        </p:nvCxnSpPr>
        <p:spPr>
          <a:xfrm rot="10800000">
            <a:off x="9109277" y="4085864"/>
            <a:ext cx="1219189" cy="56201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/>
          <p:cNvCxnSpPr>
            <a:stCxn id="7" idx="1"/>
          </p:cNvCxnSpPr>
          <p:nvPr/>
        </p:nvCxnSpPr>
        <p:spPr>
          <a:xfrm rot="10800000">
            <a:off x="9942653" y="2278162"/>
            <a:ext cx="353688" cy="287674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6" idx="1"/>
          </p:cNvCxnSpPr>
          <p:nvPr/>
        </p:nvCxnSpPr>
        <p:spPr>
          <a:xfrm rot="10800000" flipV="1">
            <a:off x="9838481" y="2093496"/>
            <a:ext cx="457860" cy="184666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0" idx="1"/>
          </p:cNvCxnSpPr>
          <p:nvPr/>
        </p:nvCxnSpPr>
        <p:spPr>
          <a:xfrm rot="10800000">
            <a:off x="9942653" y="5086745"/>
            <a:ext cx="385812" cy="12700"/>
          </a:xfrm>
          <a:prstGeom prst="curved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254791" y="6425009"/>
            <a:ext cx="124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ASTM E111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53221" y="3790798"/>
            <a:ext cx="1166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Robust to</a:t>
            </a:r>
          </a:p>
          <a:p>
            <a:r>
              <a:rPr lang="en-US" dirty="0" smtClean="0"/>
              <a:t>Noisy data</a:t>
            </a:r>
            <a:endParaRPr lang="en-US" dirty="0"/>
          </a:p>
        </p:txBody>
      </p:sp>
      <p:cxnSp>
        <p:nvCxnSpPr>
          <p:cNvPr id="32" name="Curved Connector 31"/>
          <p:cNvCxnSpPr>
            <a:stCxn id="30" idx="3"/>
          </p:cNvCxnSpPr>
          <p:nvPr/>
        </p:nvCxnSpPr>
        <p:spPr>
          <a:xfrm>
            <a:off x="1419566" y="4113964"/>
            <a:ext cx="1655104" cy="458036"/>
          </a:xfrm>
          <a:prstGeom prst="curvedConnector3">
            <a:avLst>
              <a:gd name="adj1" fmla="val 7624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06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can we go from here?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Hough transforms can also be used to find other shapes, most notably circles.</a:t>
            </a:r>
          </a:p>
          <a:p>
            <a:r>
              <a:rPr lang="en-US" dirty="0" smtClean="0"/>
              <a:t>High throughput analysis of stress-strain data allows us to make decisions based on engineering values, without the barrier of first finding and processing the mechanical test data.</a:t>
            </a:r>
          </a:p>
          <a:p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43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regions can describe</a:t>
            </a:r>
            <a:r>
              <a:rPr lang="mr-IN" dirty="0" smtClean="0"/>
              <a:t>…</a:t>
            </a:r>
            <a:r>
              <a:rPr lang="en-US" dirty="0" smtClean="0"/>
              <a:t> multiple kinetic regimes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765800" y="2332038"/>
            <a:ext cx="6146800" cy="3438981"/>
            <a:chOff x="5803900" y="1912938"/>
            <a:chExt cx="6146800" cy="343898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6600" y="1912938"/>
              <a:ext cx="6134100" cy="280133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803900" y="4705588"/>
              <a:ext cx="548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John Lee, </a:t>
              </a:r>
              <a:r>
                <a:rPr lang="en-US" sz="1200" i="1" dirty="0" smtClean="0"/>
                <a:t>Petroleum Reservoir Prediction</a:t>
              </a:r>
              <a:r>
                <a:rPr lang="en-US" sz="1200" dirty="0" smtClean="0"/>
                <a:t>,</a:t>
              </a:r>
            </a:p>
            <a:p>
              <a:r>
                <a:rPr lang="en-US" sz="1200" dirty="0" smtClean="0"/>
                <a:t>http</a:t>
              </a:r>
              <a:r>
                <a:rPr lang="en-US" sz="1200" dirty="0"/>
                <a:t>://</a:t>
              </a:r>
              <a:r>
                <a:rPr lang="en-US" sz="1200" dirty="0" err="1" smtClean="0"/>
                <a:t>energynavigator.com</a:t>
              </a:r>
              <a:r>
                <a:rPr lang="en-US" sz="1200" dirty="0" smtClean="0"/>
                <a:t>/2016/05/Elements-of-an-Accurate-Production-Forecast,</a:t>
              </a:r>
            </a:p>
            <a:p>
              <a:r>
                <a:rPr lang="en-US" sz="1200" dirty="0" smtClean="0"/>
                <a:t>Accessed 26 Aug 2017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0200" y="2476500"/>
            <a:ext cx="5216128" cy="3118538"/>
            <a:chOff x="368300" y="2057400"/>
            <a:chExt cx="5216128" cy="31185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00" y="2057400"/>
              <a:ext cx="5216128" cy="264818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4314" y="4714273"/>
              <a:ext cx="4864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Deal, B. E.; A. S. </a:t>
              </a:r>
              <a:r>
                <a:rPr lang="en-US" sz="1200" i="1" dirty="0" smtClean="0"/>
                <a:t>Grove, "General </a:t>
              </a:r>
              <a:r>
                <a:rPr lang="en-US" sz="1200" i="1" dirty="0"/>
                <a:t>Relationship for the Thermal Oxidation of Silicon". Journal of Applied Physics. </a:t>
              </a:r>
              <a:r>
                <a:rPr lang="en-US" sz="1200" b="1" i="1" dirty="0"/>
                <a:t>36</a:t>
              </a:r>
              <a:r>
                <a:rPr lang="en-US" sz="1200" i="1" dirty="0"/>
                <a:t> </a:t>
              </a:r>
              <a:r>
                <a:rPr lang="en-US" sz="1200" i="1" dirty="0" smtClean="0"/>
                <a:t>n. 12 (1965) 3770–3778</a:t>
              </a:r>
              <a:endParaRPr lang="en-US" sz="12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452473" y="6045200"/>
            <a:ext cx="1485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Oxide Growth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34200" y="6045200"/>
            <a:ext cx="3160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Petroleum Reservoir Flow Rates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078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linear regions can differentiate</a:t>
            </a:r>
            <a:r>
              <a:rPr lang="mr-IN" dirty="0" smtClean="0"/>
              <a:t>…</a:t>
            </a:r>
            <a:r>
              <a:rPr lang="en-US" dirty="0"/>
              <a:t> </a:t>
            </a:r>
            <a:r>
              <a:rPr lang="en-US" dirty="0" smtClean="0"/>
              <a:t>property changes in materials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689100" y="2222500"/>
            <a:ext cx="3886200" cy="4251027"/>
            <a:chOff x="558800" y="2019300"/>
            <a:chExt cx="3886200" cy="42510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800" y="2019300"/>
              <a:ext cx="3536256" cy="3683000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58800" y="5808662"/>
              <a:ext cx="3886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Jean A. </a:t>
              </a:r>
              <a:r>
                <a:rPr lang="en-US" sz="1200" i="1" dirty="0" err="1"/>
                <a:t>Tangeman</a:t>
              </a:r>
              <a:r>
                <a:rPr lang="en-US" sz="1200" i="1" dirty="0"/>
                <a:t>, Rebecca A. </a:t>
              </a:r>
              <a:r>
                <a:rPr lang="en-US" sz="1200" i="1" dirty="0" smtClean="0"/>
                <a:t>Lange, </a:t>
              </a:r>
              <a:r>
                <a:rPr lang="is-IS" sz="1200" dirty="0" smtClean="0"/>
                <a:t>American </a:t>
              </a:r>
              <a:r>
                <a:rPr lang="is-IS" sz="1200" dirty="0"/>
                <a:t>Mineralogist Nov 2001, 86 </a:t>
              </a:r>
              <a:r>
                <a:rPr lang="is-IS" sz="1200" dirty="0" smtClean="0"/>
                <a:t>n. 11-12</a:t>
              </a:r>
              <a:r>
                <a:rPr lang="is-IS" sz="1200" dirty="0"/>
                <a:t> </a:t>
              </a:r>
              <a:r>
                <a:rPr lang="is-IS" sz="1200" dirty="0" smtClean="0"/>
                <a:t>(2001) 1331-1344</a:t>
              </a:r>
              <a:endParaRPr lang="en-US" sz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74716" y="2224546"/>
            <a:ext cx="4466283" cy="4248981"/>
            <a:chOff x="5338116" y="2135646"/>
            <a:chExt cx="4466283" cy="424898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8116" y="2135646"/>
              <a:ext cx="4466283" cy="368095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338116" y="5922962"/>
              <a:ext cx="3886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A. </a:t>
              </a:r>
              <a:r>
                <a:rPr lang="en-US" sz="1200" dirty="0" err="1"/>
                <a:t>Bortolozo</a:t>
              </a:r>
              <a:r>
                <a:rPr lang="en-US" sz="1200" dirty="0"/>
                <a:t>, A. </a:t>
              </a:r>
              <a:r>
                <a:rPr lang="en-US" sz="1200" dirty="0" err="1"/>
                <a:t>Gueiros</a:t>
              </a:r>
              <a:r>
                <a:rPr lang="en-US" sz="1200" dirty="0"/>
                <a:t>, L. Alves and C. Santos</a:t>
              </a:r>
              <a:r>
                <a:rPr lang="en-US" sz="1200" dirty="0" smtClean="0"/>
                <a:t>,</a:t>
              </a:r>
              <a:r>
                <a:rPr lang="en-US" sz="1200" dirty="0"/>
                <a:t> </a:t>
              </a:r>
              <a:r>
                <a:rPr lang="en-US" sz="1200" i="1" dirty="0"/>
                <a:t>Materials Sciences and Applications</a:t>
              </a:r>
              <a:r>
                <a:rPr lang="en-US" sz="1200" dirty="0"/>
                <a:t>, Vol. 3 No. </a:t>
              </a:r>
              <a:r>
                <a:rPr lang="en-US" sz="1200" dirty="0" smtClean="0"/>
                <a:t>9 (2012) </a:t>
              </a:r>
              <a:r>
                <a:rPr lang="en-US" sz="1200" dirty="0"/>
                <a:t>pp. 624-627</a:t>
              </a:r>
              <a:endParaRPr lang="en-US" sz="1200" dirty="0"/>
            </a:p>
          </p:txBody>
        </p:sp>
      </p:grpSp>
      <p:sp>
        <p:nvSpPr>
          <p:cNvPr id="10" name="TextBox 9"/>
          <p:cNvSpPr txBox="1"/>
          <p:nvPr/>
        </p:nvSpPr>
        <p:spPr>
          <a:xfrm rot="16200000">
            <a:off x="70824" y="3879334"/>
            <a:ext cx="164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Glass Transition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 rot="5400000" flipH="1">
            <a:off x="10363200" y="3879334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Superconductivity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62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regions are ubiquitous</a:t>
            </a:r>
            <a:r>
              <a:rPr lang="mr-IN" dirty="0" smtClean="0"/>
              <a:t>…</a:t>
            </a:r>
            <a:r>
              <a:rPr lang="en-US" dirty="0" smtClean="0"/>
              <a:t> So what?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Automation</a:t>
            </a:r>
          </a:p>
          <a:p>
            <a:pPr lvl="1"/>
            <a:r>
              <a:rPr lang="en-US" dirty="0" smtClean="0"/>
              <a:t>Improves consistency</a:t>
            </a:r>
          </a:p>
          <a:p>
            <a:pPr lvl="1"/>
            <a:r>
              <a:rPr lang="en-US" dirty="0" smtClean="0"/>
              <a:t>Improves throughput</a:t>
            </a:r>
          </a:p>
          <a:p>
            <a:pPr lvl="1"/>
            <a:r>
              <a:rPr lang="en-US" dirty="0" smtClean="0"/>
              <a:t>Improves traceability</a:t>
            </a:r>
          </a:p>
          <a:p>
            <a:pPr lvl="1"/>
            <a:r>
              <a:rPr lang="en-US" dirty="0" smtClean="0"/>
              <a:t>Maximizes information extraction</a:t>
            </a:r>
          </a:p>
          <a:p>
            <a:r>
              <a:rPr lang="en-US" dirty="0"/>
              <a:t>Consistency improves </a:t>
            </a:r>
            <a:r>
              <a:rPr lang="en-US" dirty="0" smtClean="0"/>
              <a:t>interpretability,</a:t>
            </a:r>
            <a:endParaRPr lang="en-US" dirty="0"/>
          </a:p>
          <a:p>
            <a:r>
              <a:rPr lang="en-US" dirty="0" smtClean="0"/>
              <a:t>Throughput improves contextual analysis.</a:t>
            </a:r>
          </a:p>
          <a:p>
            <a:r>
              <a:rPr lang="en-US" dirty="0" smtClean="0"/>
              <a:t>Traceability improves accuracy.</a:t>
            </a:r>
          </a:p>
          <a:p>
            <a:r>
              <a:rPr lang="en-US" dirty="0" smtClean="0"/>
              <a:t>Information extraction maximizes efficiency.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2781300"/>
            <a:ext cx="3759200" cy="2768600"/>
          </a:xfrm>
        </p:spPr>
      </p:pic>
      <p:sp>
        <p:nvSpPr>
          <p:cNvPr id="8" name="TextBox 7"/>
          <p:cNvSpPr txBox="1"/>
          <p:nvPr/>
        </p:nvSpPr>
        <p:spPr>
          <a:xfrm>
            <a:off x="9781787" y="5549900"/>
            <a:ext cx="860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uncredited</a:t>
            </a:r>
            <a:endParaRPr 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6458247" y="2055209"/>
            <a:ext cx="22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</a:t>
            </a:r>
            <a:r>
              <a:rPr lang="en-US" baseline="-25000" dirty="0" err="1" smtClean="0"/>
              <a:t>s</a:t>
            </a:r>
            <a:r>
              <a:rPr lang="en-US" dirty="0" smtClean="0"/>
              <a:t> at linear </a:t>
            </a:r>
            <a:r>
              <a:rPr lang="en-US" dirty="0" err="1" smtClean="0"/>
              <a:t>insection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88967" y="2390346"/>
            <a:ext cx="2093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</a:t>
            </a:r>
            <a:r>
              <a:rPr lang="en-US" baseline="-25000" dirty="0" err="1" smtClean="0"/>
              <a:t>f</a:t>
            </a:r>
            <a:r>
              <a:rPr lang="en-US" dirty="0" smtClean="0"/>
              <a:t> at linear </a:t>
            </a:r>
            <a:r>
              <a:rPr lang="en-US" dirty="0" err="1" smtClean="0"/>
              <a:t>insection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51814" y="5622964"/>
            <a:ext cx="2157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</a:t>
            </a:r>
            <a:r>
              <a:rPr lang="en-US" baseline="-25000" dirty="0"/>
              <a:t>f</a:t>
            </a:r>
            <a:r>
              <a:rPr lang="en-US" dirty="0" smtClean="0"/>
              <a:t> at linear </a:t>
            </a:r>
            <a:r>
              <a:rPr lang="en-US" dirty="0" err="1" smtClean="0"/>
              <a:t>insection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889357" y="5992296"/>
            <a:ext cx="21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r>
              <a:rPr lang="en-US" baseline="-25000" dirty="0" smtClean="0"/>
              <a:t>s</a:t>
            </a:r>
            <a:r>
              <a:rPr lang="en-US" dirty="0" smtClean="0"/>
              <a:t> at linear </a:t>
            </a:r>
            <a:r>
              <a:rPr lang="en-US" dirty="0" err="1" smtClean="0"/>
              <a:t>insection</a:t>
            </a:r>
            <a:endParaRPr lang="en-US" dirty="0"/>
          </a:p>
        </p:txBody>
      </p:sp>
      <p:cxnSp>
        <p:nvCxnSpPr>
          <p:cNvPr id="14" name="Curved Connector 13"/>
          <p:cNvCxnSpPr>
            <a:stCxn id="9" idx="2"/>
          </p:cNvCxnSpPr>
          <p:nvPr/>
        </p:nvCxnSpPr>
        <p:spPr>
          <a:xfrm rot="16200000" flipH="1">
            <a:off x="7662160" y="2321026"/>
            <a:ext cx="1123682" cy="133071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2" idx="0"/>
          </p:cNvCxnSpPr>
          <p:nvPr/>
        </p:nvCxnSpPr>
        <p:spPr>
          <a:xfrm rot="16200000" flipV="1">
            <a:off x="8890861" y="4939888"/>
            <a:ext cx="1050904" cy="105391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9897571" y="3980933"/>
            <a:ext cx="2174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And, of course, SMAs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9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ough-example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4450" y="2033587"/>
            <a:ext cx="8223588" cy="4582938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transforms are central to automating these analyses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838200" y="2154237"/>
            <a:ext cx="3525456" cy="4022725"/>
          </a:xfrm>
        </p:spPr>
        <p:txBody>
          <a:bodyPr/>
          <a:lstStyle/>
          <a:p>
            <a:r>
              <a:rPr lang="en-US" dirty="0" smtClean="0"/>
              <a:t>A Hough transform is a multidimensional histogram.</a:t>
            </a:r>
          </a:p>
          <a:p>
            <a:r>
              <a:rPr lang="en-US" dirty="0" smtClean="0"/>
              <a:t>Provides the probability that a shape is present.</a:t>
            </a:r>
          </a:p>
          <a:p>
            <a:r>
              <a:rPr lang="en-US" dirty="0" smtClean="0"/>
              <a:t>Identifies the location of the shape.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9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Hough transform identifies linear features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798" y="1912938"/>
            <a:ext cx="4867979" cy="49450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95" y="2351218"/>
            <a:ext cx="7027103" cy="406850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1145894" y="2127031"/>
            <a:ext cx="9426754" cy="3615460"/>
            <a:chOff x="1145894" y="2127031"/>
            <a:chExt cx="9426754" cy="36154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34" t="45072" r="89458" b="47203"/>
            <a:stretch/>
          </p:blipFill>
          <p:spPr>
            <a:xfrm>
              <a:off x="7501665" y="3201874"/>
              <a:ext cx="1342663" cy="2503990"/>
            </a:xfrm>
            <a:prstGeom prst="rect">
              <a:avLst/>
            </a:prstGeom>
            <a:ln w="38100">
              <a:solidFill>
                <a:schemeClr val="accent4"/>
              </a:solidFill>
            </a:ln>
          </p:spPr>
        </p:pic>
        <p:cxnSp>
          <p:nvCxnSpPr>
            <p:cNvPr id="17" name="Straight Connector 16"/>
            <p:cNvCxnSpPr/>
            <p:nvPr/>
          </p:nvCxnSpPr>
          <p:spPr>
            <a:xfrm flipV="1">
              <a:off x="1145894" y="2558005"/>
              <a:ext cx="150471" cy="318448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/>
            <p:cNvSpPr/>
            <p:nvPr/>
          </p:nvSpPr>
          <p:spPr>
            <a:xfrm>
              <a:off x="7358449" y="3921509"/>
              <a:ext cx="671332" cy="60140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>
              <a:stCxn id="18" idx="1"/>
            </p:cNvCxnSpPr>
            <p:nvPr/>
          </p:nvCxnSpPr>
          <p:spPr>
            <a:xfrm flipH="1" flipV="1">
              <a:off x="1318034" y="3663738"/>
              <a:ext cx="6138729" cy="34584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690" t="14410" r="47019" b="77768"/>
            <a:stretch/>
          </p:blipFill>
          <p:spPr>
            <a:xfrm>
              <a:off x="8581933" y="2127031"/>
              <a:ext cx="1990715" cy="1400867"/>
            </a:xfrm>
            <a:prstGeom prst="rect">
              <a:avLst/>
            </a:prstGeom>
            <a:ln w="38100">
              <a:solidFill>
                <a:schemeClr val="accent4"/>
              </a:solidFill>
            </a:ln>
          </p:spPr>
        </p:pic>
        <p:sp>
          <p:nvSpPr>
            <p:cNvPr id="28" name="Oval 27"/>
            <p:cNvSpPr/>
            <p:nvPr/>
          </p:nvSpPr>
          <p:spPr>
            <a:xfrm>
              <a:off x="8935656" y="2257063"/>
              <a:ext cx="1354238" cy="94481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8" idx="3"/>
            </p:cNvCxnSpPr>
            <p:nvPr/>
          </p:nvCxnSpPr>
          <p:spPr>
            <a:xfrm flipH="1" flipV="1">
              <a:off x="6332149" y="2688545"/>
              <a:ext cx="2801831" cy="3749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35"/>
            <p:cNvSpPr/>
            <p:nvPr/>
          </p:nvSpPr>
          <p:spPr>
            <a:xfrm>
              <a:off x="1145894" y="2429470"/>
              <a:ext cx="5887683" cy="795988"/>
            </a:xfrm>
            <a:custGeom>
              <a:avLst/>
              <a:gdLst>
                <a:gd name="connsiteX0" fmla="*/ 0 w 5887683"/>
                <a:gd name="connsiteY0" fmla="*/ 624949 h 795988"/>
                <a:gd name="connsiteX1" fmla="*/ 0 w 5887683"/>
                <a:gd name="connsiteY1" fmla="*/ 624949 h 795988"/>
                <a:gd name="connsiteX2" fmla="*/ 13157 w 5887683"/>
                <a:gd name="connsiteY2" fmla="*/ 730204 h 795988"/>
                <a:gd name="connsiteX3" fmla="*/ 19735 w 5887683"/>
                <a:gd name="connsiteY3" fmla="*/ 749939 h 795988"/>
                <a:gd name="connsiteX4" fmla="*/ 13157 w 5887683"/>
                <a:gd name="connsiteY4" fmla="*/ 795988 h 795988"/>
                <a:gd name="connsiteX5" fmla="*/ 5881105 w 5887683"/>
                <a:gd name="connsiteY5" fmla="*/ 0 h 795988"/>
                <a:gd name="connsiteX6" fmla="*/ 5887683 w 5887683"/>
                <a:gd name="connsiteY6" fmla="*/ 111833 h 795988"/>
                <a:gd name="connsiteX7" fmla="*/ 0 w 5887683"/>
                <a:gd name="connsiteY7" fmla="*/ 624949 h 79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7683" h="795988">
                  <a:moveTo>
                    <a:pt x="0" y="624949"/>
                  </a:moveTo>
                  <a:lnTo>
                    <a:pt x="0" y="624949"/>
                  </a:lnTo>
                  <a:cubicBezTo>
                    <a:pt x="2282" y="645488"/>
                    <a:pt x="8461" y="706726"/>
                    <a:pt x="13157" y="730204"/>
                  </a:cubicBezTo>
                  <a:cubicBezTo>
                    <a:pt x="14517" y="737003"/>
                    <a:pt x="17542" y="743361"/>
                    <a:pt x="19735" y="749939"/>
                  </a:cubicBezTo>
                  <a:cubicBezTo>
                    <a:pt x="12297" y="787132"/>
                    <a:pt x="13157" y="771650"/>
                    <a:pt x="13157" y="795988"/>
                  </a:cubicBezTo>
                  <a:lnTo>
                    <a:pt x="5881105" y="0"/>
                  </a:lnTo>
                  <a:lnTo>
                    <a:pt x="5887683" y="111833"/>
                  </a:lnTo>
                  <a:lnTo>
                    <a:pt x="0" y="624949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51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Gotchas</a:t>
            </a:r>
            <a:r>
              <a:rPr lang="en-US" dirty="0" smtClean="0"/>
              <a:t>, nuances and tricks-of-the-trade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Hough transforms should be performed on data of equivalent spatial extent.</a:t>
            </a:r>
          </a:p>
          <a:p>
            <a:pPr lvl="1"/>
            <a:r>
              <a:rPr lang="en-US" dirty="0" smtClean="0"/>
              <a:t>Normalize X and Y.</a:t>
            </a:r>
          </a:p>
          <a:p>
            <a:pPr lvl="1"/>
            <a:r>
              <a:rPr lang="en-US" dirty="0" smtClean="0"/>
              <a:t>Calculate the transform.</a:t>
            </a:r>
          </a:p>
          <a:p>
            <a:pPr lvl="1"/>
            <a:r>
              <a:rPr lang="en-US" dirty="0" smtClean="0"/>
              <a:t>Identify important features (of scaled data).</a:t>
            </a:r>
          </a:p>
          <a:p>
            <a:pPr lvl="1"/>
            <a:r>
              <a:rPr lang="en-US" dirty="0" smtClean="0"/>
              <a:t>”</a:t>
            </a:r>
            <a:r>
              <a:rPr lang="en-US" dirty="0" err="1" smtClean="0"/>
              <a:t>Unnormalize</a:t>
            </a:r>
            <a:r>
              <a:rPr lang="en-US" dirty="0" smtClean="0"/>
              <a:t>” features back to original spatial extents.</a:t>
            </a:r>
          </a:p>
          <a:p>
            <a:r>
              <a:rPr lang="en-US" dirty="0" smtClean="0"/>
              <a:t>Partition the transform to limit the search for relevant features.</a:t>
            </a:r>
          </a:p>
          <a:p>
            <a:pPr lvl="1"/>
            <a:r>
              <a:rPr lang="en-US" dirty="0" smtClean="0"/>
              <a:t>Do you know if the line will be nearly vertical? Horizontal? Etc.?</a:t>
            </a:r>
          </a:p>
          <a:p>
            <a:r>
              <a:rPr lang="en-US" dirty="0" smtClean="0"/>
              <a:t>Resample the transform to improve feature contrast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4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Resampling the image exaggerates high frequency events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731" t="105" r="-43791" b="163"/>
          <a:stretch/>
        </p:blipFill>
        <p:spPr>
          <a:xfrm>
            <a:off x="5183187" y="987425"/>
            <a:ext cx="7201147" cy="5686091"/>
          </a:xfrm>
        </p:spPr>
      </p:pic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839788" y="2772696"/>
            <a:ext cx="3932237" cy="3900819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Generate a continuous distribution function (CDF) of the image (bottom frame).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CDF abscissa in range [0, 1]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CDF ordinate is corresponding pixel location.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 a uniform RNG to pick a value in</a:t>
            </a:r>
            <a:br>
              <a:rPr lang="en-US" dirty="0" smtClean="0"/>
            </a:br>
            <a:r>
              <a:rPr lang="en-US" dirty="0" smtClean="0"/>
              <a:t>[0, 1] to find the corresponding image index.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Increment that position in the accumulator (top frame).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Repeat steps 2 and 3.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 smtClean="0"/>
              <a:t>Sample as many times as the total intensity in the image.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058526" y="5277853"/>
            <a:ext cx="173254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807116" y="5309937"/>
            <a:ext cx="0" cy="1363579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350648" y="509318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0.55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808289" y="648885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(416, 137)</a:t>
            </a:r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7394878" y="1627708"/>
            <a:ext cx="208681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603559" y="1627708"/>
            <a:ext cx="0" cy="19502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21511" y="144304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416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335697" y="353726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137</a:t>
            </a: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281080" y="4248649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142097" y="4861918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#2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584104" y="1708290"/>
            <a:ext cx="417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#3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74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Resampling improves feature contrast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90" y="2154238"/>
            <a:ext cx="3960019" cy="4022725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744" y="2154238"/>
            <a:ext cx="3934512" cy="4022725"/>
          </a:xfrm>
        </p:spPr>
      </p:pic>
      <p:pic>
        <p:nvPicPr>
          <p:cNvPr id="10" name="Content Placeholder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4" t="44151" r="90876" b="46230"/>
          <a:stretch/>
        </p:blipFill>
        <p:spPr>
          <a:xfrm>
            <a:off x="6978316" y="2887580"/>
            <a:ext cx="1261217" cy="267903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pic>
        <p:nvPicPr>
          <p:cNvPr id="11" name="Content Placeholder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3" t="43354" r="89194" b="45824"/>
          <a:stretch/>
        </p:blipFill>
        <p:spPr>
          <a:xfrm>
            <a:off x="1668378" y="2887580"/>
            <a:ext cx="1138989" cy="2679031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368716" y="6112807"/>
            <a:ext cx="3304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Peak location is much more clear</a:t>
            </a:r>
            <a:endParaRPr lang="en-US" dirty="0"/>
          </a:p>
        </p:txBody>
      </p:sp>
      <p:cxnSp>
        <p:nvCxnSpPr>
          <p:cNvPr id="14" name="Curved Connector 13"/>
          <p:cNvCxnSpPr>
            <a:stCxn id="12" idx="1"/>
            <a:endCxn id="10" idx="1"/>
          </p:cNvCxnSpPr>
          <p:nvPr/>
        </p:nvCxnSpPr>
        <p:spPr>
          <a:xfrm rot="10800000" flipH="1">
            <a:off x="6368716" y="4227097"/>
            <a:ext cx="609600" cy="2070377"/>
          </a:xfrm>
          <a:prstGeom prst="curvedConnector3">
            <a:avLst>
              <a:gd name="adj1" fmla="val -375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12" idx="1"/>
          </p:cNvCxnSpPr>
          <p:nvPr/>
        </p:nvCxnSpPr>
        <p:spPr>
          <a:xfrm rot="10800000" flipH="1">
            <a:off x="6368716" y="2984501"/>
            <a:ext cx="2279984" cy="3312973"/>
          </a:xfrm>
          <a:prstGeom prst="curvedConnector4">
            <a:avLst>
              <a:gd name="adj1" fmla="val -10026"/>
              <a:gd name="adj2" fmla="val 5278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185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APT-template" id="{CB3FC95B-5722-AD47-AB22-33D279B00E37}" vid="{BBA235CE-240B-1945-8284-82FAC8B24A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ADAPT</Template>
  <TotalTime>222</TotalTime>
  <Words>437</Words>
  <Application>Microsoft Macintosh PowerPoint</Application>
  <PresentationFormat>Widescreen</PresentationFormat>
  <Paragraphs>82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Avenir Heavy</vt:lpstr>
      <vt:lpstr>Calibri</vt:lpstr>
      <vt:lpstr>cambria</vt:lpstr>
      <vt:lpstr>cambria</vt:lpstr>
      <vt:lpstr>Mangal</vt:lpstr>
      <vt:lpstr>Arial</vt:lpstr>
      <vt:lpstr>Office Theme</vt:lpstr>
      <vt:lpstr>Hough Transforms for Materials Analysis</vt:lpstr>
      <vt:lpstr>Multiple linear regions can describe… multiple kinetic regimes</vt:lpstr>
      <vt:lpstr>Multiple linear regions can differentiate… property changes in materials</vt:lpstr>
      <vt:lpstr>Linear regions are ubiquitous… So what?</vt:lpstr>
      <vt:lpstr>Hough transforms are central to automating these analyses</vt:lpstr>
      <vt:lpstr>Hough transform identifies linear features</vt:lpstr>
      <vt:lpstr>Gotchas, nuances and tricks-of-the-trade</vt:lpstr>
      <vt:lpstr>Resampling the image exaggerates high frequency events</vt:lpstr>
      <vt:lpstr>Resampling improves feature contrast</vt:lpstr>
      <vt:lpstr>Case study: ASTM E111</vt:lpstr>
      <vt:lpstr>Squeezing all information out of every test</vt:lpstr>
      <vt:lpstr>Where can we go from here?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Hough Transform for Automated Plot Analysis</dc:title>
  <dc:creator>Branden Kappes</dc:creator>
  <cp:lastModifiedBy>Branden Kappes</cp:lastModifiedBy>
  <cp:revision>30</cp:revision>
  <dcterms:created xsi:type="dcterms:W3CDTF">2017-08-27T02:36:29Z</dcterms:created>
  <dcterms:modified xsi:type="dcterms:W3CDTF">2017-08-27T06:19:06Z</dcterms:modified>
</cp:coreProperties>
</file>